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7" r:id="rId3"/>
    <p:sldId id="262" r:id="rId4"/>
    <p:sldId id="272" r:id="rId5"/>
    <p:sldId id="265" r:id="rId6"/>
    <p:sldId id="259" r:id="rId7"/>
    <p:sldId id="257" r:id="rId8"/>
    <p:sldId id="264" r:id="rId9"/>
    <p:sldId id="258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2B16-BC19-B44D-A17E-B3496A54EA60}" type="datetimeFigureOut">
              <a:rPr lang="en-US" smtClean="0"/>
              <a:t>28/04/2014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A10B-7671-164B-99C6-10E53E7E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ickr.com/photos/pinkmoose/2775862482" TargetMode="External"/><Relationship Id="rId3" Type="http://schemas.openxmlformats.org/officeDocument/2006/relationships/hyperlink" Target="https://www.flickr.com/photos/abbybatchelder/4005602119" TargetMode="External"/><Relationship Id="rId4" Type="http://schemas.openxmlformats.org/officeDocument/2006/relationships/hyperlink" Target="https://www.flickr.com/photos/frozenpeas42/4261819057" TargetMode="External"/><Relationship Id="rId5" Type="http://schemas.openxmlformats.org/officeDocument/2006/relationships/hyperlink" Target="https://www.flickr.com/photos/lst1984/1331842348" TargetMode="External"/><Relationship Id="rId6" Type="http://schemas.openxmlformats.org/officeDocument/2006/relationships/hyperlink" Target="https://www.flickr.com/photos/ell-r-brown/11258225826" TargetMode="External"/><Relationship Id="rId7" Type="http://schemas.openxmlformats.org/officeDocument/2006/relationships/hyperlink" Target="https://www.flickr.com/photos/gfoster67/8697824640" TargetMode="External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75862482_7411c18f66_o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58" y="3993590"/>
            <a:ext cx="8576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we having fun yet?</a:t>
            </a:r>
          </a:p>
          <a:p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Institutional resistance and the introduction of play and experimentation into learning innovation through social media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858" y="6301914"/>
            <a:ext cx="741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Peter Bryant (LSE), Antony Coombs (Greenwich), Monika </a:t>
            </a:r>
            <a:r>
              <a:rPr lang="en-US" b="1" dirty="0" err="1" smtClean="0"/>
              <a:t>Pazio</a:t>
            </a:r>
            <a:r>
              <a:rPr lang="en-US" b="1" dirty="0" smtClean="0"/>
              <a:t> (Greenwich)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303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697824640_d6580ef6c5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227" y="373993"/>
            <a:ext cx="3436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Any questions?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65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2208" y="2007160"/>
            <a:ext cx="7020272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" b="1" dirty="0" smtClean="0">
                <a:cs typeface="Avenir Next Ultra Light"/>
              </a:rPr>
              <a:t>“Typing the universe” </a:t>
            </a:r>
            <a:r>
              <a:rPr lang="en-GB" sz="1150" b="1" dirty="0">
                <a:cs typeface="Avenir Next Ultra Light"/>
              </a:rPr>
              <a:t>by Feliciano </a:t>
            </a:r>
            <a:r>
              <a:rPr lang="en-GB" sz="1150" b="1" dirty="0" err="1" smtClean="0">
                <a:cs typeface="Avenir Next Ultra Light"/>
              </a:rPr>
              <a:t>Guimarães</a:t>
            </a:r>
            <a:endParaRPr lang="en-GB" sz="1150" b="1" dirty="0" smtClean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https</a:t>
            </a:r>
            <a:r>
              <a:rPr lang="en-GB" sz="1150" b="1" dirty="0">
                <a:cs typeface="Avenir Next Ultra Light"/>
              </a:rPr>
              <a:t>://</a:t>
            </a:r>
            <a:r>
              <a:rPr lang="en-GB" sz="1150" b="1" dirty="0" err="1">
                <a:cs typeface="Avenir Next Ultra Light"/>
              </a:rPr>
              <a:t>www.flickr.com</a:t>
            </a:r>
            <a:r>
              <a:rPr lang="en-GB" sz="1150" b="1" dirty="0">
                <a:cs typeface="Avenir Next Ultra Light"/>
              </a:rPr>
              <a:t>/</a:t>
            </a:r>
            <a:r>
              <a:rPr lang="en-GB" sz="1150" b="1" dirty="0" smtClean="0">
                <a:cs typeface="Avenir Next Ultra Light"/>
              </a:rPr>
              <a:t>photos/</a:t>
            </a:r>
            <a:r>
              <a:rPr lang="cs-CZ" sz="1150" b="1" dirty="0">
                <a:cs typeface="Avenir Next Ultra Light"/>
              </a:rPr>
              <a:t>jsome1/</a:t>
            </a:r>
            <a:r>
              <a:rPr lang="cs-CZ" sz="1150" b="1" dirty="0" smtClean="0">
                <a:cs typeface="Avenir Next Ultra Light"/>
              </a:rPr>
              <a:t>6097841770</a:t>
            </a:r>
            <a:endParaRPr lang="en-GB" sz="1150" b="1" dirty="0">
              <a:cs typeface="Avenir Next Ultra Light"/>
            </a:endParaRPr>
          </a:p>
          <a:p>
            <a:r>
              <a:rPr lang="en-GB" sz="1150" b="1" dirty="0">
                <a:cs typeface="Avenir Next Ultra Light"/>
              </a:rPr>
              <a:t>Licensed under a Creative Commons Attribution 2.0 Generic Licence</a:t>
            </a:r>
          </a:p>
          <a:p>
            <a:endParaRPr lang="en-GB" sz="1150" b="1" dirty="0" smtClean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Image </a:t>
            </a:r>
            <a:r>
              <a:rPr lang="en-GB" sz="1150" b="1" dirty="0">
                <a:cs typeface="Avenir Next Ultra Light"/>
              </a:rPr>
              <a:t>by </a:t>
            </a:r>
            <a:r>
              <a:rPr lang="en-GB" sz="1150" b="1" dirty="0" smtClean="0">
                <a:cs typeface="Avenir Next Ultra Light"/>
              </a:rPr>
              <a:t>Anthony Easton</a:t>
            </a:r>
            <a:endParaRPr lang="en-GB" sz="1150" b="1" dirty="0">
              <a:cs typeface="Avenir Next Ultra Light"/>
            </a:endParaRPr>
          </a:p>
          <a:p>
            <a:r>
              <a:rPr lang="en-GB" sz="1150" b="1" dirty="0">
                <a:cs typeface="Avenir Next Ultra Light"/>
                <a:hlinkClick r:id="rId2"/>
              </a:rPr>
              <a:t>https://www.flickr.com/photos/pinkmoose/</a:t>
            </a:r>
            <a:r>
              <a:rPr lang="en-GB" sz="1150" b="1" dirty="0" smtClean="0">
                <a:cs typeface="Avenir Next Ultra Light"/>
                <a:hlinkClick r:id="rId2"/>
              </a:rPr>
              <a:t>2775862482</a:t>
            </a:r>
            <a:endParaRPr lang="en-GB" sz="1150" b="1" dirty="0" smtClean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Licensed </a:t>
            </a:r>
            <a:r>
              <a:rPr lang="en-GB" sz="1150" b="1" dirty="0">
                <a:cs typeface="Avenir Next Ultra Light"/>
              </a:rPr>
              <a:t>under a Creative Commons Attribution </a:t>
            </a:r>
            <a:r>
              <a:rPr lang="en-GB" sz="1150" b="1" dirty="0" smtClean="0">
                <a:cs typeface="Avenir Next Ultra Light"/>
              </a:rPr>
              <a:t>2.0 </a:t>
            </a:r>
            <a:r>
              <a:rPr lang="en-GB" sz="1150" b="1" dirty="0">
                <a:cs typeface="Avenir Next Ultra Light"/>
              </a:rPr>
              <a:t>Generic Licence</a:t>
            </a:r>
            <a:endParaRPr lang="en-GB" sz="1150" b="1" dirty="0" smtClean="0">
              <a:cs typeface="Avenir Next Ultra Light"/>
            </a:endParaRPr>
          </a:p>
          <a:p>
            <a:endParaRPr lang="en-GB" sz="1150" b="1" dirty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Image by </a:t>
            </a:r>
            <a:r>
              <a:rPr lang="en-GB" sz="1150" b="1" dirty="0" smtClean="0">
                <a:cs typeface="Avenir Next Ultra Light"/>
              </a:rPr>
              <a:t>Abigail </a:t>
            </a:r>
            <a:r>
              <a:rPr lang="en-GB" sz="1150" b="1" dirty="0" err="1" smtClean="0">
                <a:cs typeface="Avenir Next Ultra Light"/>
              </a:rPr>
              <a:t>Batchelder</a:t>
            </a:r>
            <a:endParaRPr lang="en-GB" sz="1150" b="1" dirty="0" smtClean="0">
              <a:cs typeface="Avenir Next Ultra Light"/>
            </a:endParaRPr>
          </a:p>
          <a:p>
            <a:r>
              <a:rPr lang="en-GB" sz="1150" b="1" dirty="0">
                <a:cs typeface="Avenir Next Ultra Light"/>
                <a:hlinkClick r:id="rId3"/>
              </a:rPr>
              <a:t>https://www.flickr.com/photos/abbybatchelder/</a:t>
            </a:r>
            <a:r>
              <a:rPr lang="en-GB" sz="1150" b="1" dirty="0" smtClean="0">
                <a:cs typeface="Avenir Next Ultra Light"/>
                <a:hlinkClick r:id="rId3"/>
              </a:rPr>
              <a:t>4005602119</a:t>
            </a:r>
            <a:endParaRPr lang="en-GB" sz="1150" b="1" dirty="0" smtClean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Licensed </a:t>
            </a:r>
            <a:r>
              <a:rPr lang="en-GB" sz="1150" b="1" dirty="0" smtClean="0">
                <a:cs typeface="Avenir Next Ultra Light"/>
              </a:rPr>
              <a:t>under a Creative Commons Attribution Non-Commercial 2.0 Generic Licence</a:t>
            </a:r>
            <a:endParaRPr lang="en-GB" sz="1150" b="1" dirty="0">
              <a:cs typeface="Avenir Next Ultra Light"/>
            </a:endParaRPr>
          </a:p>
          <a:p>
            <a:endParaRPr lang="en-US" sz="1150" b="1" dirty="0" smtClean="0">
              <a:cs typeface="Avenir Next Ultra Light"/>
            </a:endParaRPr>
          </a:p>
          <a:p>
            <a:r>
              <a:rPr lang="en-GB" sz="1150" b="1" dirty="0">
                <a:cs typeface="Avenir Next Ultra Light"/>
              </a:rPr>
              <a:t>Image by </a:t>
            </a:r>
            <a:r>
              <a:rPr lang="en-GB" sz="1150" b="1" dirty="0" smtClean="0">
                <a:cs typeface="Avenir Next Ultra Light"/>
              </a:rPr>
              <a:t>travelkid42</a:t>
            </a:r>
            <a:endParaRPr lang="en-GB" sz="1150" b="1" dirty="0">
              <a:cs typeface="Avenir Next Ultra Light"/>
            </a:endParaRPr>
          </a:p>
          <a:p>
            <a:r>
              <a:rPr lang="en-GB" sz="1150" b="1" dirty="0">
                <a:cs typeface="Avenir Next Ultra Light"/>
                <a:hlinkClick r:id="rId4"/>
              </a:rPr>
              <a:t>https://www.flickr.com/photos/frozenpeas42/</a:t>
            </a:r>
            <a:r>
              <a:rPr lang="en-GB" sz="1150" b="1" dirty="0" smtClean="0">
                <a:cs typeface="Avenir Next Ultra Light"/>
                <a:hlinkClick r:id="rId4"/>
              </a:rPr>
              <a:t>4261819057</a:t>
            </a:r>
            <a:endParaRPr lang="en-GB" sz="1150" b="1" dirty="0" smtClean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Licensed </a:t>
            </a:r>
            <a:r>
              <a:rPr lang="en-GB" sz="1150" b="1" dirty="0">
                <a:cs typeface="Avenir Next Ultra Light"/>
              </a:rPr>
              <a:t>under a Creative Commons </a:t>
            </a:r>
            <a:r>
              <a:rPr lang="en-GB" sz="1150" b="1" dirty="0">
                <a:cs typeface="Avenir Next Ultra Light"/>
              </a:rPr>
              <a:t>Attribution-</a:t>
            </a:r>
            <a:r>
              <a:rPr lang="en-GB" sz="1150" b="1" dirty="0" err="1">
                <a:cs typeface="Avenir Next Ultra Light"/>
              </a:rPr>
              <a:t>NonCommercial</a:t>
            </a:r>
            <a:r>
              <a:rPr lang="en-GB" sz="1150" b="1" dirty="0">
                <a:cs typeface="Avenir Next Ultra Light"/>
              </a:rPr>
              <a:t>-</a:t>
            </a:r>
            <a:r>
              <a:rPr lang="en-GB" sz="1150" b="1" dirty="0" err="1">
                <a:cs typeface="Avenir Next Ultra Light"/>
              </a:rPr>
              <a:t>NoDerivs</a:t>
            </a:r>
            <a:r>
              <a:rPr lang="en-GB" sz="1150" b="1" dirty="0">
                <a:cs typeface="Avenir Next Ultra Light"/>
              </a:rPr>
              <a:t> 2.0 </a:t>
            </a:r>
            <a:r>
              <a:rPr lang="en-GB" sz="1150" b="1" dirty="0" smtClean="0">
                <a:cs typeface="Avenir Next Ultra Light"/>
              </a:rPr>
              <a:t>Generic</a:t>
            </a:r>
          </a:p>
          <a:p>
            <a:endParaRPr lang="en-US" sz="1150" b="1" dirty="0" smtClean="0">
              <a:cs typeface="Avenir Next Ultra Light"/>
            </a:endParaRPr>
          </a:p>
          <a:p>
            <a:r>
              <a:rPr lang="en-GB" sz="1150" b="1" dirty="0">
                <a:cs typeface="Avenir Next Ultra Light"/>
              </a:rPr>
              <a:t>Image by </a:t>
            </a:r>
            <a:r>
              <a:rPr lang="en-GB" sz="1150" b="1" dirty="0" smtClean="0">
                <a:cs typeface="Avenir Next Ultra Light"/>
              </a:rPr>
              <a:t>Luis </a:t>
            </a:r>
            <a:r>
              <a:rPr lang="en-GB" sz="1150" b="1" dirty="0" err="1" smtClean="0">
                <a:cs typeface="Avenir Next Ultra Light"/>
              </a:rPr>
              <a:t>Sarabia</a:t>
            </a:r>
            <a:endParaRPr lang="en-GB" sz="1150" b="1" dirty="0">
              <a:cs typeface="Avenir Next Ultra Light"/>
            </a:endParaRPr>
          </a:p>
          <a:p>
            <a:r>
              <a:rPr lang="en-GB" sz="1150" b="1" dirty="0">
                <a:cs typeface="Avenir Next Ultra Light"/>
                <a:hlinkClick r:id="rId5"/>
              </a:rPr>
              <a:t>https://www.flickr.com/photos/lst1984/</a:t>
            </a:r>
            <a:r>
              <a:rPr lang="en-GB" sz="1150" b="1" dirty="0" smtClean="0">
                <a:cs typeface="Avenir Next Ultra Light"/>
                <a:hlinkClick r:id="rId5"/>
              </a:rPr>
              <a:t>1331842348</a:t>
            </a:r>
            <a:endParaRPr lang="en-GB" sz="1150" b="1" dirty="0" smtClean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Licensed </a:t>
            </a:r>
            <a:r>
              <a:rPr lang="en-GB" sz="1150" b="1" dirty="0">
                <a:cs typeface="Avenir Next Ultra Light"/>
              </a:rPr>
              <a:t>under a Creative Commons Attribution Non-Commercial 2.0 Generic Licence</a:t>
            </a:r>
          </a:p>
          <a:p>
            <a:endParaRPr lang="en-GB" sz="1150" b="1" dirty="0" smtClean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Image by Elliot Brown</a:t>
            </a:r>
            <a:endParaRPr lang="en-GB" sz="1150" b="1" dirty="0">
              <a:cs typeface="Avenir Next Ultra Light"/>
            </a:endParaRPr>
          </a:p>
          <a:p>
            <a:r>
              <a:rPr lang="en-GB" sz="1150" b="1" dirty="0">
                <a:cs typeface="Avenir Next Ultra Light"/>
                <a:hlinkClick r:id="rId6"/>
              </a:rPr>
              <a:t>https://www.flickr.com/photos/ell-r-brown/</a:t>
            </a:r>
            <a:r>
              <a:rPr lang="en-GB" sz="1150" b="1" dirty="0" smtClean="0">
                <a:cs typeface="Avenir Next Ultra Light"/>
                <a:hlinkClick r:id="rId6"/>
              </a:rPr>
              <a:t>11258225826</a:t>
            </a:r>
            <a:endParaRPr lang="en-GB" sz="1150" b="1" dirty="0" smtClean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Licensed </a:t>
            </a:r>
            <a:r>
              <a:rPr lang="en-GB" sz="1150" b="1" dirty="0">
                <a:cs typeface="Avenir Next Ultra Light"/>
              </a:rPr>
              <a:t>under a Creative Commons Attribution Non-Commercial 2.0 Generic Licence</a:t>
            </a:r>
          </a:p>
          <a:p>
            <a:endParaRPr lang="en-US" sz="1150" b="1" dirty="0">
              <a:cs typeface="Avenir Next Ultra Light"/>
            </a:endParaRPr>
          </a:p>
          <a:p>
            <a:r>
              <a:rPr lang="en-GB" sz="1150" b="1" dirty="0" smtClean="0">
                <a:cs typeface="Avenir Next Ultra Light"/>
              </a:rPr>
              <a:t>Image by George F</a:t>
            </a:r>
          </a:p>
          <a:p>
            <a:r>
              <a:rPr lang="en-GB" sz="1150" b="1" dirty="0">
                <a:cs typeface="Avenir Next Ultra Light"/>
                <a:hlinkClick r:id="rId7"/>
              </a:rPr>
              <a:t>https://www.flickr.com/photos/gfoster67/</a:t>
            </a:r>
            <a:r>
              <a:rPr lang="en-GB" sz="1150" b="1" dirty="0" smtClean="0">
                <a:cs typeface="Avenir Next Ultra Light"/>
                <a:hlinkClick r:id="rId7"/>
              </a:rPr>
              <a:t>8697824640</a:t>
            </a:r>
            <a:endParaRPr lang="en-GB" sz="1150" b="1" dirty="0" smtClean="0">
              <a:cs typeface="Avenir Next Ultra Light"/>
            </a:endParaRPr>
          </a:p>
          <a:p>
            <a:r>
              <a:rPr lang="en-GB" sz="1150" b="1" dirty="0">
                <a:cs typeface="Avenir Next Ultra Light"/>
              </a:rPr>
              <a:t>Licensed under a Creative Commons Attribution-</a:t>
            </a:r>
            <a:r>
              <a:rPr lang="en-GB" sz="1150" b="1" dirty="0" err="1">
                <a:cs typeface="Avenir Next Ultra Light"/>
              </a:rPr>
              <a:t>NonCommercial</a:t>
            </a:r>
            <a:r>
              <a:rPr lang="en-GB" sz="1150" b="1" dirty="0">
                <a:cs typeface="Avenir Next Ultra Light"/>
              </a:rPr>
              <a:t>-</a:t>
            </a:r>
            <a:r>
              <a:rPr lang="en-GB" sz="1150" b="1" dirty="0" err="1">
                <a:cs typeface="Avenir Next Ultra Light"/>
              </a:rPr>
              <a:t>NoDerivs</a:t>
            </a:r>
            <a:r>
              <a:rPr lang="en-GB" sz="1150" b="1" dirty="0">
                <a:cs typeface="Avenir Next Ultra Light"/>
              </a:rPr>
              <a:t> 2.0 Generic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366" y="124296"/>
            <a:ext cx="1565412" cy="1565412"/>
          </a:xfrm>
          <a:prstGeom prst="rect">
            <a:avLst/>
          </a:prstGeom>
        </p:spPr>
      </p:pic>
      <p:pic>
        <p:nvPicPr>
          <p:cNvPr id="5" name="Picture 4" descr="TwitterProfile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716" y="124296"/>
            <a:ext cx="1565412" cy="156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25" y="124296"/>
            <a:ext cx="1565411" cy="15654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72209" y="1458785"/>
            <a:ext cx="5610036" cy="39646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74425" y="1444898"/>
            <a:ext cx="1606911" cy="4551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1460" dirty="0" smtClean="0">
                <a:latin typeface="Avenir Next Demi Bold"/>
                <a:cs typeface="Avenir Next Demi Bold"/>
              </a:rPr>
              <a:t>@</a:t>
            </a:r>
            <a:r>
              <a:rPr lang="en-US" sz="1460" dirty="0" err="1" smtClean="0">
                <a:latin typeface="Avenir Next Demi Bold"/>
                <a:cs typeface="Avenir Next Demi Bold"/>
              </a:rPr>
              <a:t>PeterBryantHE</a:t>
            </a:r>
            <a:endParaRPr lang="en-US" sz="1460" dirty="0" smtClean="0">
              <a:latin typeface="Avenir Next Demi Bold"/>
              <a:cs typeface="Avenir Next Demi Bold"/>
            </a:endParaRPr>
          </a:p>
          <a:p>
            <a:pPr algn="r"/>
            <a:r>
              <a:rPr lang="en-US" sz="1460" dirty="0" err="1" smtClean="0">
                <a:latin typeface="Avenir Next Demi Bold"/>
                <a:cs typeface="Avenir Next Demi Bold"/>
              </a:rPr>
              <a:t>p.j.bryant@lse.ac.uk</a:t>
            </a:r>
            <a:endParaRPr lang="en-US" sz="1460" dirty="0">
              <a:latin typeface="Avenir Next Demi Bold"/>
              <a:cs typeface="Avenir Next Demi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8625" y="1444899"/>
            <a:ext cx="1676970" cy="4551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1460" dirty="0" smtClean="0">
                <a:latin typeface="Avenir Next Demi Bold"/>
                <a:cs typeface="Avenir Next Demi Bold"/>
              </a:rPr>
              <a:t>@</a:t>
            </a:r>
            <a:r>
              <a:rPr lang="en-US" sz="1460" dirty="0" err="1" smtClean="0">
                <a:latin typeface="Avenir Next Demi Bold"/>
                <a:cs typeface="Avenir Next Demi Bold"/>
              </a:rPr>
              <a:t>TELGreenwich</a:t>
            </a:r>
            <a:endParaRPr lang="en-US" sz="1460" dirty="0" smtClean="0">
              <a:latin typeface="Avenir Next Demi Bold"/>
              <a:cs typeface="Avenir Next Demi Bold"/>
            </a:endParaRPr>
          </a:p>
          <a:p>
            <a:pPr algn="r"/>
            <a:r>
              <a:rPr lang="en-US" sz="1460" dirty="0" err="1" smtClean="0">
                <a:latin typeface="Avenir Next Demi Bold"/>
                <a:cs typeface="Avenir Next Demi Bold"/>
              </a:rPr>
              <a:t>a.coombs@gre.ac.uk</a:t>
            </a:r>
            <a:endParaRPr lang="en-US" sz="1460" dirty="0">
              <a:latin typeface="Avenir Next Demi Bold"/>
              <a:cs typeface="Avenir Next Demi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9896" y="1444899"/>
            <a:ext cx="1542349" cy="4551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1460" dirty="0" smtClean="0">
                <a:latin typeface="Avenir Next Demi Bold"/>
                <a:cs typeface="Avenir Next Demi Bold"/>
              </a:rPr>
              <a:t>@</a:t>
            </a:r>
            <a:r>
              <a:rPr lang="en-US" sz="1460" dirty="0" err="1" smtClean="0">
                <a:latin typeface="Avenir Next Demi Bold"/>
                <a:cs typeface="Avenir Next Demi Bold"/>
              </a:rPr>
              <a:t>monikapazio</a:t>
            </a:r>
            <a:endParaRPr lang="en-US" sz="1460" dirty="0" smtClean="0">
              <a:latin typeface="Avenir Next Demi Bold"/>
              <a:cs typeface="Avenir Next Demi Bold"/>
            </a:endParaRPr>
          </a:p>
          <a:p>
            <a:pPr algn="r"/>
            <a:r>
              <a:rPr lang="en-US" sz="1460" dirty="0" err="1" smtClean="0">
                <a:latin typeface="Avenir Next Demi Bold"/>
                <a:cs typeface="Avenir Next Demi Bold"/>
              </a:rPr>
              <a:t>m.pazio@gre.ac.uk</a:t>
            </a:r>
            <a:endParaRPr lang="en-US" sz="1460" dirty="0">
              <a:latin typeface="Avenir Next Demi Bold"/>
              <a:cs typeface="Avenir Next Demi Bold"/>
            </a:endParaRPr>
          </a:p>
        </p:txBody>
      </p:sp>
      <p:pic>
        <p:nvPicPr>
          <p:cNvPr id="17" name="Picture 16" descr="6097841770_fda74acc58_m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53" y="2048578"/>
            <a:ext cx="1074754" cy="573202"/>
          </a:xfrm>
          <a:prstGeom prst="rect">
            <a:avLst/>
          </a:prstGeom>
        </p:spPr>
      </p:pic>
      <p:pic>
        <p:nvPicPr>
          <p:cNvPr id="2" name="Picture 1" descr="2775862482_7411c18f66_o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40" y="2755262"/>
            <a:ext cx="757068" cy="567801"/>
          </a:xfrm>
          <a:prstGeom prst="rect">
            <a:avLst/>
          </a:prstGeom>
        </p:spPr>
      </p:pic>
      <p:pic>
        <p:nvPicPr>
          <p:cNvPr id="16" name="Picture 15" descr="4005602119_4699718462_o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40" y="3441125"/>
            <a:ext cx="757068" cy="567801"/>
          </a:xfrm>
          <a:prstGeom prst="rect">
            <a:avLst/>
          </a:prstGeom>
        </p:spPr>
      </p:pic>
      <p:pic>
        <p:nvPicPr>
          <p:cNvPr id="18" name="Picture 17" descr="4261819057_2189ef4676_o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41" y="4155512"/>
            <a:ext cx="757068" cy="571957"/>
          </a:xfrm>
          <a:prstGeom prst="rect">
            <a:avLst/>
          </a:prstGeom>
        </p:spPr>
      </p:pic>
      <p:pic>
        <p:nvPicPr>
          <p:cNvPr id="19" name="Picture 18" descr="1331842348_dad0079259_o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23" y="4828571"/>
            <a:ext cx="777686" cy="583265"/>
          </a:xfrm>
          <a:prstGeom prst="rect">
            <a:avLst/>
          </a:prstGeom>
        </p:spPr>
      </p:pic>
      <p:pic>
        <p:nvPicPr>
          <p:cNvPr id="20" name="Picture 19" descr="11258225826_c5f303c80f_o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29" y="5538261"/>
            <a:ext cx="786878" cy="590159"/>
          </a:xfrm>
          <a:prstGeom prst="rect">
            <a:avLst/>
          </a:prstGeom>
        </p:spPr>
      </p:pic>
      <p:pic>
        <p:nvPicPr>
          <p:cNvPr id="21" name="Picture 20" descr="8697824640_d6580ef6c5_o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41" y="6245283"/>
            <a:ext cx="757066" cy="5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1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Premise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Avenir Next Ultra Light"/>
              </a:rPr>
              <a:t>Learning teaching and assessment can be transformed through…</a:t>
            </a:r>
          </a:p>
          <a:p>
            <a:r>
              <a:rPr lang="en-US" dirty="0" smtClean="0">
                <a:latin typeface="+mj-lt"/>
                <a:cs typeface="Avenir Next Ultra Light"/>
              </a:rPr>
              <a:t>People </a:t>
            </a:r>
            <a:r>
              <a:rPr lang="en-US" dirty="0">
                <a:latin typeface="+mj-lt"/>
                <a:cs typeface="Avenir Next Ultra Light"/>
              </a:rPr>
              <a:t>not platforms</a:t>
            </a:r>
          </a:p>
          <a:p>
            <a:r>
              <a:rPr lang="en-US" dirty="0">
                <a:latin typeface="+mj-lt"/>
                <a:cs typeface="Avenir Next Ultra Light"/>
              </a:rPr>
              <a:t>Action not activity</a:t>
            </a:r>
          </a:p>
          <a:p>
            <a:r>
              <a:rPr lang="en-US" dirty="0">
                <a:latin typeface="+mj-lt"/>
                <a:cs typeface="Avenir Next Ultra Light"/>
              </a:rPr>
              <a:t>Producing not consuming</a:t>
            </a:r>
          </a:p>
          <a:p>
            <a:r>
              <a:rPr lang="en-US" dirty="0">
                <a:latin typeface="+mj-lt"/>
                <a:cs typeface="Avenir Next Ultra Light"/>
              </a:rPr>
              <a:t>Interacting not broadcasting</a:t>
            </a:r>
          </a:p>
          <a:p>
            <a:r>
              <a:rPr lang="en-US" dirty="0">
                <a:latin typeface="+mj-lt"/>
                <a:cs typeface="Avenir Next Ultra Light"/>
              </a:rPr>
              <a:t>Fun not fear</a:t>
            </a:r>
          </a:p>
          <a:p>
            <a:r>
              <a:rPr lang="en-US" dirty="0">
                <a:latin typeface="+mj-lt"/>
                <a:cs typeface="Avenir Next Ultra Light"/>
              </a:rPr>
              <a:t>Sharing not </a:t>
            </a:r>
            <a:r>
              <a:rPr lang="en-US" dirty="0" smtClean="0">
                <a:latin typeface="+mj-lt"/>
                <a:cs typeface="Avenir Next Ultra Light"/>
              </a:rPr>
              <a:t>distributing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Avenir Next Ultra Light"/>
              </a:rPr>
              <a:t>At a local, faculty and institutional level</a:t>
            </a:r>
            <a:endParaRPr lang="en-US" dirty="0">
              <a:latin typeface="+mj-lt"/>
              <a:cs typeface="Avenir Next Ultra Ligh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2775862482_7411c18f66_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45" t="-947"/>
          <a:stretch/>
        </p:blipFill>
        <p:spPr>
          <a:xfrm>
            <a:off x="7349872" y="0"/>
            <a:ext cx="1794128" cy="67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CImageLooo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702"/>
            <a:ext cx="9144000" cy="1828800"/>
          </a:xfrm>
          <a:prstGeom prst="rect">
            <a:avLst/>
          </a:prstGeom>
        </p:spPr>
      </p:pic>
      <p:pic>
        <p:nvPicPr>
          <p:cNvPr id="5" name="Picture 4" descr="G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04" y="2467502"/>
            <a:ext cx="1653235" cy="882701"/>
          </a:xfrm>
          <a:prstGeom prst="rect">
            <a:avLst/>
          </a:prstGeom>
        </p:spPr>
      </p:pic>
      <p:pic>
        <p:nvPicPr>
          <p:cNvPr id="6" name="Picture 5" descr="avis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121" y="2467502"/>
            <a:ext cx="2199437" cy="13411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50130" y="4067780"/>
            <a:ext cx="0" cy="22322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8005" y="5219908"/>
            <a:ext cx="2124675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cs typeface="Avenir Next Ultra Light"/>
              </a:rPr>
              <a:t>Sept 2013</a:t>
            </a:r>
          </a:p>
          <a:p>
            <a:r>
              <a:rPr lang="en-GB" sz="1400" b="1" dirty="0" smtClean="0">
                <a:cs typeface="Avenir Next Ultra Light"/>
              </a:rPr>
              <a:t>Phase 2 funding approved</a:t>
            </a:r>
            <a:endParaRPr lang="en-GB" sz="1400" b="1" dirty="0">
              <a:cs typeface="Avenir Next Ultra Ligh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25994" y="4067780"/>
            <a:ext cx="0" cy="1584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3626" y="3347700"/>
            <a:ext cx="82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Avenir Next Demi Bold"/>
              </a:rPr>
              <a:t>Timeline</a:t>
            </a:r>
            <a:endParaRPr lang="en-US" sz="1400" b="1" dirty="0">
              <a:cs typeface="Avenir Next Demi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73866" y="4067780"/>
            <a:ext cx="0" cy="1109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05877" y="4715852"/>
            <a:ext cx="2124675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cs typeface="Avenir Next Ultra Light"/>
              </a:rPr>
              <a:t>May 2013</a:t>
            </a:r>
          </a:p>
          <a:p>
            <a:r>
              <a:rPr lang="en-GB" sz="1400" b="1" dirty="0" smtClean="0">
                <a:cs typeface="Avenir Next Ultra Light"/>
              </a:rPr>
              <a:t>Phase 1 funding approved</a:t>
            </a:r>
            <a:endParaRPr lang="en-GB" sz="1400" b="1" dirty="0">
              <a:cs typeface="Avenir Next Ultra Ligh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3626" y="4067780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3626" y="4067780"/>
            <a:ext cx="6120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243" y="4211796"/>
            <a:ext cx="2311688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venir Next Ultra Light"/>
              </a:rPr>
              <a:t>April 2012</a:t>
            </a:r>
          </a:p>
          <a:p>
            <a:r>
              <a:rPr lang="en-GB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venir Next Ultra Light"/>
              </a:rPr>
              <a:t>Research phase commenced</a:t>
            </a:r>
            <a:endParaRPr lang="en-GB" sz="1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venir Next Ultr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8586" y="5723964"/>
            <a:ext cx="2242584" cy="7386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cs typeface="Avenir Next Ultra Light"/>
              </a:rPr>
              <a:t>May 2014</a:t>
            </a:r>
          </a:p>
          <a:p>
            <a:r>
              <a:rPr lang="en-GB" sz="1400" b="1" dirty="0" smtClean="0">
                <a:cs typeface="Avenir Next Ultra Light"/>
              </a:rPr>
              <a:t>Phase 3 funding application</a:t>
            </a:r>
          </a:p>
          <a:p>
            <a:r>
              <a:rPr lang="en-GB" sz="1400" b="1" dirty="0" smtClean="0">
                <a:cs typeface="Avenir Next Ultra Light"/>
              </a:rPr>
              <a:t>Project staffing in place</a:t>
            </a:r>
            <a:endParaRPr lang="en-GB" sz="1400" b="1" dirty="0">
              <a:cs typeface="Avenir Next Ultr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428" y="0"/>
            <a:ext cx="6319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Greenwich Connect?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27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04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623"/>
            <a:ext cx="8229600" cy="4525963"/>
          </a:xfrm>
        </p:spPr>
        <p:txBody>
          <a:bodyPr/>
          <a:lstStyle/>
          <a:p>
            <a:r>
              <a:rPr lang="en-US" dirty="0"/>
              <a:t>£35000 funding</a:t>
            </a:r>
          </a:p>
          <a:p>
            <a:r>
              <a:rPr lang="en-US" dirty="0"/>
              <a:t>15 kits of content making devices and platforms</a:t>
            </a:r>
          </a:p>
          <a:p>
            <a:r>
              <a:rPr lang="en-US" dirty="0"/>
              <a:t>Over 150 devices</a:t>
            </a:r>
          </a:p>
          <a:p>
            <a:r>
              <a:rPr lang="en-US" dirty="0"/>
              <a:t>15 projects with over 35 staff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4312665"/>
            <a:ext cx="675435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Assumptions</a:t>
            </a:r>
          </a:p>
          <a:p>
            <a:r>
              <a:rPr lang="en-US" sz="2400" dirty="0" smtClean="0"/>
              <a:t>Students </a:t>
            </a:r>
            <a:r>
              <a:rPr lang="en-US" sz="2400" dirty="0"/>
              <a:t>and staff already engage with and use technology in personal and sometimes professional </a:t>
            </a:r>
            <a:r>
              <a:rPr lang="en-US" sz="2400" dirty="0" smtClean="0"/>
              <a:t>capacities.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skills employed vary wildly</a:t>
            </a:r>
          </a:p>
        </p:txBody>
      </p:sp>
      <p:pic>
        <p:nvPicPr>
          <p:cNvPr id="5" name="Picture 4" descr="2775862482_7411c18f66_o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45" t="-947"/>
          <a:stretch/>
        </p:blipFill>
        <p:spPr>
          <a:xfrm>
            <a:off x="7349872" y="0"/>
            <a:ext cx="1794128" cy="67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005602119_4699718462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514" y="6037978"/>
            <a:ext cx="8813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Institutional resistance to </a:t>
            </a:r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technology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89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61819057_2189ef467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190"/>
            <a:ext cx="9144000" cy="690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985093"/>
            <a:ext cx="780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Individual Resistance to Technology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0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31842348_dad0079259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095" y="6105686"/>
            <a:ext cx="79375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Individual resistance to openness and sharing </a:t>
            </a:r>
          </a:p>
        </p:txBody>
      </p:sp>
    </p:spTree>
    <p:extLst>
      <p:ext uri="{BB962C8B-B14F-4D97-AF65-F5344CB8AC3E}">
        <p14:creationId xmlns:p14="http://schemas.microsoft.com/office/powerpoint/2010/main" val="95869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962" y="5976107"/>
            <a:ext cx="445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Rivers of resistance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 descr="ResistanceDiagram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865"/>
            <a:ext cx="9350074" cy="58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258225826_c5f303c80f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783" y="6081340"/>
            <a:ext cx="2709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22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1384</TotalTime>
  <Words>379</Words>
  <Application>Microsoft Macintosh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PowerPoint Presentation</vt:lpstr>
      <vt:lpstr>The Premise</vt:lpstr>
      <vt:lpstr>PowerPoint Presentation</vt:lpstr>
      <vt:lpstr>The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Bradley</dc:creator>
  <cp:lastModifiedBy>Fiona Bradley</cp:lastModifiedBy>
  <cp:revision>16</cp:revision>
  <dcterms:created xsi:type="dcterms:W3CDTF">2014-04-24T21:39:00Z</dcterms:created>
  <dcterms:modified xsi:type="dcterms:W3CDTF">2014-04-29T07:24:58Z</dcterms:modified>
</cp:coreProperties>
</file>